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30275213" cy="42803763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10726200" y="1001592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9938600" y="1001592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1513440" y="2298276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10726200" y="2298276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9938600" y="22982760"/>
            <a:ext cx="877356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2;p2" descr=""/>
          <p:cNvPicPr/>
          <p:nvPr/>
        </p:nvPicPr>
        <p:blipFill>
          <a:blip r:embed="rId2"/>
          <a:stretch/>
        </p:blipFill>
        <p:spPr>
          <a:xfrm>
            <a:off x="1368000" y="756000"/>
            <a:ext cx="6477480" cy="2735280"/>
          </a:xfrm>
          <a:prstGeom prst="rect">
            <a:avLst/>
          </a:prstGeom>
          <a:ln w="0">
            <a:noFill/>
          </a:ln>
        </p:spPr>
      </p:pic>
      <p:cxnSp>
        <p:nvCxnSpPr>
          <p:cNvPr id="1" name="Google Shape;15;p2"/>
          <p:cNvCxnSpPr/>
          <p:nvPr/>
        </p:nvCxnSpPr>
        <p:spPr>
          <a:xfrm>
            <a:off x="10799640" y="1893960"/>
            <a:ext cx="17925480" cy="2520"/>
          </a:xfrm>
          <a:prstGeom prst="straightConnector1">
            <a:avLst/>
          </a:prstGeom>
          <a:ln w="9360">
            <a:solidFill>
              <a:srgbClr val="000000"/>
            </a:solidFill>
            <a:miter/>
          </a:ln>
        </p:spPr>
      </p:cxnSp>
      <p:cxnSp>
        <p:nvCxnSpPr>
          <p:cNvPr id="2" name="Google Shape;16;p2"/>
          <p:cNvCxnSpPr/>
          <p:nvPr/>
        </p:nvCxnSpPr>
        <p:spPr>
          <a:xfrm>
            <a:off x="1368000" y="4147200"/>
            <a:ext cx="27357120" cy="2520"/>
          </a:xfrm>
          <a:prstGeom prst="straightConnector1">
            <a:avLst/>
          </a:prstGeom>
          <a:ln w="19080">
            <a:solidFill>
              <a:srgbClr val="000000"/>
            </a:solidFill>
            <a:miter/>
          </a:ln>
        </p:spPr>
      </p:cxn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ubTitle"/>
          </p:nvPr>
        </p:nvSpPr>
        <p:spPr>
          <a:xfrm>
            <a:off x="10800000" y="2160000"/>
            <a:ext cx="5577480" cy="1331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Arial"/>
                <a:ea typeface="Arial"/>
              </a:rPr>
              <a:t>Student: Dylan Reid Ramelli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16971480" y="2160000"/>
            <a:ext cx="5577480" cy="1331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Arial"/>
                <a:ea typeface="Arial"/>
              </a:rPr>
              <a:t>Advisor: Prof Rolf Krause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/>
          </p:nvPr>
        </p:nvSpPr>
        <p:spPr>
          <a:xfrm>
            <a:off x="23142960" y="2160000"/>
            <a:ext cx="5577480" cy="1331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Arial"/>
                <a:ea typeface="Arial"/>
              </a:rPr>
              <a:t>Co-Advisors: Dr Diego Rossinelli,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28600"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Arial"/>
                <a:ea typeface="Arial"/>
              </a:rPr>
              <a:t>Dr Patrick Zulian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10800000" y="756000"/>
            <a:ext cx="17920440" cy="113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900" spc="-1" strike="noStrike">
                <a:solidFill>
                  <a:schemeClr val="dk1"/>
                </a:solidFill>
                <a:latin typeface="Arial"/>
                <a:ea typeface="Arial"/>
              </a:rPr>
              <a:t>Rotation of multidimensional signals with spectral schemes</a:t>
            </a:r>
            <a:endParaRPr b="0" lang="en-US" sz="4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" name="Google Shape;96;p14" descr=""/>
          <p:cNvPicPr/>
          <p:nvPr/>
        </p:nvPicPr>
        <p:blipFill>
          <a:blip r:embed="rId1"/>
          <a:stretch/>
        </p:blipFill>
        <p:spPr>
          <a:xfrm>
            <a:off x="2465640" y="30175200"/>
            <a:ext cx="6678000" cy="5943240"/>
          </a:xfrm>
          <a:prstGeom prst="rect">
            <a:avLst/>
          </a:prstGeom>
          <a:ln w="0">
            <a:noFill/>
          </a:ln>
        </p:spPr>
      </p:pic>
      <p:sp>
        <p:nvSpPr>
          <p:cNvPr id="46" name="Google Shape;97;p14"/>
          <p:cNvSpPr/>
          <p:nvPr/>
        </p:nvSpPr>
        <p:spPr>
          <a:xfrm>
            <a:off x="8380440" y="21031200"/>
            <a:ext cx="15850800" cy="164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Large-scale in-silico investigation on the homeostasis within the subarachnoid space of the optic nerve, Rossinelli et al. 2023, in-preparation.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Homeostasis is directly related on interaction between the cerebrospinal fluid flow and the meningeal surface.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Blue denotes poor levels of homeostasis , whereas red denotes sufficient levels.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Rectangle 49"/>
          <p:cNvSpPr/>
          <p:nvPr/>
        </p:nvSpPr>
        <p:spPr>
          <a:xfrm>
            <a:off x="1371600" y="25146000"/>
            <a:ext cx="9827640" cy="267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8" name="Rectangle 50"/>
          <p:cNvSpPr/>
          <p:nvPr/>
        </p:nvSpPr>
        <p:spPr>
          <a:xfrm>
            <a:off x="14401800" y="36258480"/>
            <a:ext cx="14856840" cy="54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4000" spc="-1" strike="noStrike" u="sng">
                <a:solidFill>
                  <a:srgbClr val="000000"/>
                </a:solidFill>
                <a:uFillTx/>
                <a:latin typeface="Arial"/>
                <a:ea typeface="DejaVu Sans"/>
              </a:rPr>
              <a:t>Frequency analysis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Rectangle 51"/>
          <p:cNvSpPr/>
          <p:nvPr/>
        </p:nvSpPr>
        <p:spPr>
          <a:xfrm>
            <a:off x="1828800" y="36717480"/>
            <a:ext cx="8227080" cy="54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4000" spc="-1" strike="noStrike" u="sng">
                <a:solidFill>
                  <a:srgbClr val="000000"/>
                </a:solidFill>
                <a:uFillTx/>
                <a:latin typeface="Arial"/>
                <a:ea typeface="DejaVu Sans"/>
              </a:rPr>
              <a:t>Digital Filter Design / FIR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ight Arrow 52"/>
          <p:cNvSpPr/>
          <p:nvPr/>
        </p:nvSpPr>
        <p:spPr>
          <a:xfrm>
            <a:off x="12115800" y="32461200"/>
            <a:ext cx="1942560" cy="1142280"/>
          </a:xfrm>
          <a:prstGeom prst="rightArrow">
            <a:avLst>
              <a:gd name="adj1" fmla="val 50000"/>
              <a:gd name="adj2" fmla="val 91667"/>
            </a:avLst>
          </a:prstGeom>
          <a:solidFill>
            <a:srgbClr val="000000"/>
          </a:solidFill>
          <a:ln w="0">
            <a:solidFill>
              <a:srgbClr val="1f4e79"/>
            </a:solidFill>
          </a:ln>
          <a:effectLst>
            <a:outerShdw blurRad="114480" dir="2700000" dist="101823" rotWithShape="0">
              <a:srgbClr val="80808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" name="Rectangle 54"/>
          <p:cNvSpPr/>
          <p:nvPr/>
        </p:nvSpPr>
        <p:spPr>
          <a:xfrm>
            <a:off x="15546240" y="31089600"/>
            <a:ext cx="14400360" cy="54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4000" spc="-1" strike="noStrike" u="sng">
                <a:solidFill>
                  <a:srgbClr val="000000"/>
                </a:solidFill>
                <a:uFillTx/>
                <a:latin typeface="Arial"/>
                <a:ea typeface="DejaVu Sans"/>
              </a:rPr>
              <a:t>Three 1D translations of data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Rectangle 55"/>
          <p:cNvSpPr/>
          <p:nvPr/>
        </p:nvSpPr>
        <p:spPr>
          <a:xfrm>
            <a:off x="14173200" y="28803600"/>
            <a:ext cx="1440036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  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Rectangle 56"/>
          <p:cNvSpPr/>
          <p:nvPr/>
        </p:nvSpPr>
        <p:spPr>
          <a:xfrm>
            <a:off x="686520" y="39842280"/>
            <a:ext cx="11428920" cy="267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4" name="Rectangle 57"/>
          <p:cNvSpPr/>
          <p:nvPr/>
        </p:nvSpPr>
        <p:spPr>
          <a:xfrm>
            <a:off x="2971800" y="36230400"/>
            <a:ext cx="639972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Three-pass rotation, Michael Unser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TextBox 59"/>
          <p:cNvSpPr/>
          <p:nvPr/>
        </p:nvSpPr>
        <p:spPr>
          <a:xfrm>
            <a:off x="17506080" y="32461200"/>
            <a:ext cx="9925920" cy="165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...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TexMaths Symbols"/>
                <a:ea typeface="TexMaths Symbols"/>
              </a:rPr>
              <a:t>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5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TextBox 3"/>
          <p:cNvSpPr/>
          <p:nvPr/>
        </p:nvSpPr>
        <p:spPr>
          <a:xfrm>
            <a:off x="17862120" y="38040120"/>
            <a:ext cx="47689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Frequency indexing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TextBox 9"/>
          <p:cNvSpPr/>
          <p:nvPr/>
        </p:nvSpPr>
        <p:spPr>
          <a:xfrm>
            <a:off x="2287080" y="26060400"/>
            <a:ext cx="9371160" cy="203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goal of the project is the implementation of a numerical method to rotate a multidimensional signal while maintaining both a high degree of accuracy and performance.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TextBox 10"/>
          <p:cNvSpPr/>
          <p:nvPr/>
        </p:nvSpPr>
        <p:spPr>
          <a:xfrm>
            <a:off x="2070720" y="25146000"/>
            <a:ext cx="707400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1" lang="en-US" sz="4000" spc="-1" strike="noStrike" u="sng">
                <a:solidFill>
                  <a:srgbClr val="000000"/>
                </a:solidFill>
                <a:uFillTx/>
                <a:latin typeface="Arial"/>
                <a:ea typeface="DejaVu Sans"/>
              </a:rPr>
              <a:t>Motivation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9" name="" descr=""/>
          <p:cNvPicPr/>
          <p:nvPr/>
        </p:nvPicPr>
        <p:blipFill>
          <a:blip r:embed="rId2"/>
          <a:stretch/>
        </p:blipFill>
        <p:spPr>
          <a:xfrm>
            <a:off x="228600" y="4149000"/>
            <a:ext cx="29865600" cy="16653240"/>
          </a:xfrm>
          <a:prstGeom prst="rect">
            <a:avLst/>
          </a:prstGeom>
          <a:ln w="0">
            <a:noFill/>
          </a:ln>
        </p:spPr>
      </p:pic>
      <p:sp>
        <p:nvSpPr>
          <p:cNvPr id="60" name=""/>
          <p:cNvSpPr/>
          <p:nvPr/>
        </p:nvSpPr>
        <p:spPr>
          <a:xfrm>
            <a:off x="2057400" y="40462200"/>
            <a:ext cx="8000640" cy="205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914" strike="noStrike" baseline="33000">
                <a:solidFill>
                  <a:srgbClr val="000000"/>
                </a:solidFill>
                <a:latin typeface="TexMaths Symbols"/>
                <a:ea typeface="TexMaths Symbols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3"/>
          <a:stretch/>
        </p:blipFill>
        <p:spPr>
          <a:xfrm>
            <a:off x="9947520" y="37469880"/>
            <a:ext cx="5368320" cy="1391760"/>
          </a:xfrm>
          <a:prstGeom prst="rect">
            <a:avLst/>
          </a:prstGeom>
          <a:ln w="0">
            <a:noFill/>
          </a:ln>
        </p:spPr>
      </p:pic>
      <p:pic>
        <p:nvPicPr>
          <p:cNvPr id="62" name="" descr=""/>
          <p:cNvPicPr/>
          <p:nvPr/>
        </p:nvPicPr>
        <p:blipFill>
          <a:blip r:embed="rId4"/>
          <a:stretch/>
        </p:blipFill>
        <p:spPr>
          <a:xfrm>
            <a:off x="4001760" y="37598040"/>
            <a:ext cx="3313080" cy="1263600"/>
          </a:xfrm>
          <a:prstGeom prst="rect">
            <a:avLst/>
          </a:prstGeom>
          <a:ln w="0">
            <a:noFill/>
          </a:ln>
        </p:spPr>
      </p:pic>
      <p:pic>
        <p:nvPicPr>
          <p:cNvPr id="63" name="" descr=""/>
          <p:cNvPicPr/>
          <p:nvPr/>
        </p:nvPicPr>
        <p:blipFill>
          <a:blip r:embed="rId5"/>
          <a:stretch/>
        </p:blipFill>
        <p:spPr>
          <a:xfrm>
            <a:off x="2944800" y="38743560"/>
            <a:ext cx="5284440" cy="4004280"/>
          </a:xfrm>
          <a:prstGeom prst="rect">
            <a:avLst/>
          </a:prstGeom>
          <a:ln w="0">
            <a:noFill/>
          </a:ln>
        </p:spPr>
      </p:pic>
      <p:pic>
        <p:nvPicPr>
          <p:cNvPr id="64" name="" descr=""/>
          <p:cNvPicPr/>
          <p:nvPr/>
        </p:nvPicPr>
        <p:blipFill>
          <a:blip r:embed="rId6"/>
          <a:stretch/>
        </p:blipFill>
        <p:spPr>
          <a:xfrm>
            <a:off x="9675000" y="38798640"/>
            <a:ext cx="5183640" cy="3949200"/>
          </a:xfrm>
          <a:prstGeom prst="rect">
            <a:avLst/>
          </a:prstGeom>
          <a:ln w="0">
            <a:noFill/>
          </a:ln>
        </p:spPr>
      </p:pic>
      <p:pic>
        <p:nvPicPr>
          <p:cNvPr id="65" name="" descr=""/>
          <p:cNvPicPr/>
          <p:nvPr/>
        </p:nvPicPr>
        <p:blipFill>
          <a:blip r:embed="rId7"/>
          <a:stretch/>
        </p:blipFill>
        <p:spPr>
          <a:xfrm>
            <a:off x="17831880" y="39100320"/>
            <a:ext cx="2284560" cy="2275920"/>
          </a:xfrm>
          <a:prstGeom prst="rect">
            <a:avLst/>
          </a:prstGeom>
          <a:ln w="0">
            <a:noFill/>
          </a:ln>
        </p:spPr>
      </p:pic>
      <p:pic>
        <p:nvPicPr>
          <p:cNvPr id="66" name="" descr=""/>
          <p:cNvPicPr/>
          <p:nvPr/>
        </p:nvPicPr>
        <p:blipFill>
          <a:blip r:embed="rId8"/>
          <a:stretch/>
        </p:blipFill>
        <p:spPr>
          <a:xfrm>
            <a:off x="20574000" y="39092760"/>
            <a:ext cx="2285640" cy="2305440"/>
          </a:xfrm>
          <a:prstGeom prst="rect">
            <a:avLst/>
          </a:prstGeom>
          <a:ln w="0">
            <a:noFill/>
          </a:ln>
        </p:spPr>
      </p:pic>
      <p:pic>
        <p:nvPicPr>
          <p:cNvPr id="67" name="" descr=""/>
          <p:cNvPicPr/>
          <p:nvPr/>
        </p:nvPicPr>
        <p:blipFill>
          <a:blip r:embed="rId9"/>
          <a:stretch/>
        </p:blipFill>
        <p:spPr>
          <a:xfrm>
            <a:off x="23784120" y="38404800"/>
            <a:ext cx="5247720" cy="3949200"/>
          </a:xfrm>
          <a:prstGeom prst="rect">
            <a:avLst/>
          </a:prstGeom>
          <a:ln w="0">
            <a:noFill/>
          </a:ln>
        </p:spPr>
      </p:pic>
      <p:sp>
        <p:nvSpPr>
          <p:cNvPr id="68" name=""/>
          <p:cNvSpPr/>
          <p:nvPr/>
        </p:nvSpPr>
        <p:spPr>
          <a:xfrm>
            <a:off x="18973800" y="25374600"/>
            <a:ext cx="93722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"/>
          <p:cNvSpPr txBox="1"/>
          <p:nvPr/>
        </p:nvSpPr>
        <p:spPr>
          <a:xfrm>
            <a:off x="18973800" y="25146000"/>
            <a:ext cx="8915400" cy="657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1" lang="en-US" sz="4000" spc="-1" strike="noStrike" u="sng">
                <a:solidFill>
                  <a:srgbClr val="000000"/>
                </a:solidFill>
                <a:uFillTx/>
                <a:latin typeface="Arial"/>
              </a:rPr>
              <a:t>Performance and Quality</a:t>
            </a:r>
            <a:endParaRPr b="1" lang="en-US" sz="4000" spc="-1" strike="noStrike" u="sng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0" name=""/>
          <p:cNvSpPr txBox="1"/>
          <p:nvPr/>
        </p:nvSpPr>
        <p:spPr>
          <a:xfrm>
            <a:off x="19659600" y="26289000"/>
            <a:ext cx="8229600" cy="2369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Rotations expressed as sequence of 3 2D rotations.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Data alignment for ray traversal and light attenuation calculations.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1149</TotalTime>
  <Application>LibreOffice/7.5.4.2$Linux_X86_64 LibreOffice_project/50$Build-2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2023-06-23T04:09:29Z</dcterms:modified>
  <cp:revision>48</cp:revision>
  <dc:subject/>
  <dc:title>Rotation of multidimensional signals with spectral schemes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r8>1</vt:r8>
  </property>
</Properties>
</file>